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3"/>
  </p:notesMasterIdLst>
  <p:sldIdLst>
    <p:sldId id="257" r:id="rId2"/>
    <p:sldId id="443" r:id="rId3"/>
    <p:sldId id="444" r:id="rId4"/>
    <p:sldId id="258" r:id="rId5"/>
    <p:sldId id="262" r:id="rId6"/>
    <p:sldId id="263" r:id="rId7"/>
    <p:sldId id="399" r:id="rId8"/>
    <p:sldId id="421" r:id="rId9"/>
    <p:sldId id="401" r:id="rId10"/>
    <p:sldId id="445" r:id="rId11"/>
    <p:sldId id="424" r:id="rId12"/>
    <p:sldId id="446" r:id="rId13"/>
    <p:sldId id="448" r:id="rId14"/>
    <p:sldId id="447" r:id="rId15"/>
    <p:sldId id="402" r:id="rId16"/>
    <p:sldId id="422" r:id="rId17"/>
    <p:sldId id="429" r:id="rId18"/>
    <p:sldId id="431" r:id="rId19"/>
    <p:sldId id="430" r:id="rId20"/>
    <p:sldId id="435" r:id="rId21"/>
    <p:sldId id="434" r:id="rId22"/>
    <p:sldId id="436" r:id="rId23"/>
    <p:sldId id="438" r:id="rId24"/>
    <p:sldId id="405" r:id="rId25"/>
    <p:sldId id="449" r:id="rId26"/>
    <p:sldId id="406" r:id="rId27"/>
    <p:sldId id="426" r:id="rId28"/>
    <p:sldId id="413" r:id="rId29"/>
    <p:sldId id="450" r:id="rId30"/>
    <p:sldId id="411" r:id="rId31"/>
    <p:sldId id="442" r:id="rId32"/>
    <p:sldId id="419" r:id="rId33"/>
    <p:sldId id="432" r:id="rId34"/>
    <p:sldId id="414" r:id="rId35"/>
    <p:sldId id="415" r:id="rId36"/>
    <p:sldId id="427" r:id="rId37"/>
    <p:sldId id="441" r:id="rId38"/>
    <p:sldId id="440" r:id="rId39"/>
    <p:sldId id="428" r:id="rId40"/>
    <p:sldId id="439" r:id="rId41"/>
    <p:sldId id="42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973">
          <p15:clr>
            <a:srgbClr val="A4A3A4"/>
          </p15:clr>
        </p15:guide>
        <p15:guide id="4" pos="39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92" autoAdjust="0"/>
    <p:restoredTop sz="82684" autoAdjust="0"/>
  </p:normalViewPr>
  <p:slideViewPr>
    <p:cSldViewPr snapToObjects="1" showGuides="1">
      <p:cViewPr varScale="1">
        <p:scale>
          <a:sx n="95" d="100"/>
          <a:sy n="95" d="100"/>
        </p:scale>
        <p:origin x="498" y="84"/>
      </p:cViewPr>
      <p:guideLst>
        <p:guide orient="horz" pos="2160"/>
        <p:guide pos="3840"/>
        <p:guide orient="horz" pos="1973"/>
        <p:guide pos="391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53DA-0EA3-9D44-8FFF-6418C24A3E7A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EA828-24DB-5948-9E99-A8993A9565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1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6C118-1B83-9F4E-9330-0C2A4E2E67E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2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periorbital swelling, mechanical ptosis, relative proptosis, chemosis and elevated intraocular pressure were concerning for an orbital process</a:t>
            </a:r>
            <a:r>
              <a:rPr lang="en-US" dirty="0">
                <a:effectLst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01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MRI orbits was obtained with and without contrast – T1 and T2 weighted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Flanders – can you describe what you see?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-3.1x2.2x2.2 cm right intraconal mass with capsular enhancement, causing local mass effect on the globe and optic nerve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signal characteristics were low in signal on T1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T2 weighted images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47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DWI and ADC images demonstrating restricted diffusion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23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 contrast- there was homogeneous enhancement of the tumor matrix with a well-defined capsule that featured increased enhancement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84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 Flanders- what is your differential based on these imaging characteristics?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97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Should we include a comprehensive differential here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476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06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Milman</a:t>
            </a:r>
            <a:r>
              <a:rPr lang="en-US" dirty="0"/>
              <a:t> -can you please describe the histopathologic findings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infiltrate of neoplastic, mitotically active epithelioid cells within the skeletal muscle arranged in sheets, strands, and nests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27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96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5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63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875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Milman</a:t>
            </a:r>
            <a:r>
              <a:rPr lang="en-US" dirty="0"/>
              <a:t> - What was your diagnosis based on pathology slides?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20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Orloff – can you describe your initial thoughts on this case and what further workup was pursued: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40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High mutational burden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NRAS, TERT mutations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PDL1 positivity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 evidence of GNAQ, GNA11, SF3B1, and BAP1 mutations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Dr. Orloff- do you do genetic profiling for every melanoma?</a:t>
            </a:r>
          </a:p>
          <a:p>
            <a:endParaRPr lang="en-US" dirty="0"/>
          </a:p>
          <a:p>
            <a:r>
              <a:rPr lang="en-US" dirty="0"/>
              <a:t>What do you make of this genetic analysis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compatible with a cutaneous-like or conjunctival melanoma-like mutational signature. Yet, comprehensive examination and imaging studies did not identify a primary site or other foci of metastatic disease. Thus, although an occurrence of primary orbital melanoma involving the EOM without pre-existing nevoid component is highly concerning for metastasis, POM emerged as a diagnosis of exclusion.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34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POM = melanomas in the orbit that are not arising from the uvea, conjunctiva, or metastatic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90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 profiling of melanomas has been helpful in determining tumor origin and targeted therapy.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 mutations/ High TMB from sun damage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Little is known about genetic profiling of POM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Newer data is demonstrating that there is more overlap between cutaneous, mucosal, conjunctival and uveal melanomas, making it difficult to establish the origin conclusively from genetic profiling alone.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7,12-14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2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Orloff, can you walk us through your discussion with the patient regarding treatment options and prognosis?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5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17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63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7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external photos</a:t>
            </a:r>
          </a:p>
          <a:p>
            <a:endParaRPr lang="en-US" dirty="0"/>
          </a:p>
          <a:p>
            <a:r>
              <a:rPr lang="en-US" dirty="0"/>
              <a:t>Periorbital edema, relative proptosis, 2mm mechanical ptosis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557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18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11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67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61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extra slides if time permits</a:t>
            </a:r>
          </a:p>
          <a:p>
            <a:r>
              <a:rPr lang="en-US" dirty="0"/>
              <a:t>Slides from exenteration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754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16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 unfortunately took time to get all testing – by the time he came back 3 months later, his exam and symptoms had progressed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5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Referred to </a:t>
            </a:r>
            <a:r>
              <a:rPr lang="en-US" dirty="0" err="1"/>
              <a:t>oculoplastics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05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14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8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43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50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your initial differential and what further workup would you obtain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EA828-24DB-5948-9E99-A8993A9565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A5721-2B62-614A-B11B-F8964DB679B0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DAAC7-CD80-9E4F-8C03-0D64353E1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1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7428" y="914400"/>
            <a:ext cx="9797143" cy="214942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Chief’s Rounds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5000" b="1" dirty="0">
                <a:solidFill>
                  <a:schemeClr val="bg1"/>
                </a:solidFill>
              </a:rPr>
              <a:t/>
            </a:r>
            <a:br>
              <a:rPr lang="en-US" sz="5000" b="1" dirty="0">
                <a:solidFill>
                  <a:schemeClr val="bg1"/>
                </a:solidFill>
              </a:rPr>
            </a:b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556176"/>
            <a:ext cx="4572000" cy="99899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January 21, 2022</a:t>
            </a:r>
          </a:p>
          <a:p>
            <a:r>
              <a:rPr lang="en-US" sz="2800" dirty="0">
                <a:solidFill>
                  <a:schemeClr val="bg1"/>
                </a:solidFill>
              </a:rPr>
              <a:t>Talia N. Shoshany MD, PGY-2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1229" y="2667795"/>
            <a:ext cx="4869543" cy="1522410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1447800" y="23622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7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Further workup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9350D-C4F3-244E-B692-580732E7CBA8}"/>
              </a:ext>
            </a:extLst>
          </p:cNvPr>
          <p:cNvSpPr txBox="1"/>
          <p:nvPr/>
        </p:nvSpPr>
        <p:spPr>
          <a:xfrm>
            <a:off x="1485900" y="1843950"/>
            <a:ext cx="922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Concern for an orbital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Initial </a:t>
            </a:r>
            <a:r>
              <a:rPr lang="en-US" sz="3200" dirty="0" err="1"/>
              <a:t>ddx</a:t>
            </a:r>
            <a:r>
              <a:rPr lang="en-US" sz="3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Inflammatory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Neoplastic (i.e., recurrence of lymphoma)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Vascular (CC fistula)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Less likely infectious given symptom duration</a:t>
            </a:r>
          </a:p>
        </p:txBody>
      </p:sp>
    </p:spTree>
    <p:extLst>
      <p:ext uri="{BB962C8B-B14F-4D97-AF65-F5344CB8AC3E}">
        <p14:creationId xmlns:p14="http://schemas.microsoft.com/office/powerpoint/2010/main" val="282681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MRI</a:t>
            </a:r>
          </a:p>
        </p:txBody>
      </p:sp>
      <p:pic>
        <p:nvPicPr>
          <p:cNvPr id="4" name="Picture 3" descr="A close-up of a human skull&#10;&#10;Description automatically generated with low confidence">
            <a:extLst>
              <a:ext uri="{FF2B5EF4-FFF2-40B4-BE49-F238E27FC236}">
                <a16:creationId xmlns:a16="http://schemas.microsoft.com/office/drawing/2014/main" id="{E05349CE-B869-0F43-8346-B1A128132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83267"/>
            <a:ext cx="4638667" cy="463866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C24C058-C4C4-0247-84F5-0FE02B600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823501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6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MRI</a:t>
            </a:r>
          </a:p>
        </p:txBody>
      </p:sp>
      <p:pic>
        <p:nvPicPr>
          <p:cNvPr id="7" name="Picture 6" descr="A skull&#10;&#10;Description automatically generated with medium confidence">
            <a:extLst>
              <a:ext uri="{FF2B5EF4-FFF2-40B4-BE49-F238E27FC236}">
                <a16:creationId xmlns:a16="http://schemas.microsoft.com/office/drawing/2014/main" id="{5ECFB720-148C-6E4D-B231-65BFDA5D8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365697"/>
            <a:ext cx="5372100" cy="5372100"/>
          </a:xfrm>
          <a:prstGeom prst="rect">
            <a:avLst/>
          </a:prstGeom>
        </p:spPr>
      </p:pic>
      <p:pic>
        <p:nvPicPr>
          <p:cNvPr id="8" name="Picture 7" descr="A black and white image of a brain&#10;&#10;Description automatically generated with medium confidence">
            <a:extLst>
              <a:ext uri="{FF2B5EF4-FFF2-40B4-BE49-F238E27FC236}">
                <a16:creationId xmlns:a16="http://schemas.microsoft.com/office/drawing/2014/main" id="{EFF0F1E2-F891-3F45-8282-6869156E9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766662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27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MRI</a:t>
            </a:r>
          </a:p>
        </p:txBody>
      </p:sp>
      <p:pic>
        <p:nvPicPr>
          <p:cNvPr id="10" name="Picture 9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997CE9BB-AD67-A04A-8541-8F7BE6D3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4281555" cy="42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9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Differential?</a:t>
            </a:r>
          </a:p>
        </p:txBody>
      </p:sp>
      <p:pic>
        <p:nvPicPr>
          <p:cNvPr id="4" name="Picture 3" descr="A close-up of a human skull&#10;&#10;Description automatically generated with low confidence">
            <a:extLst>
              <a:ext uri="{FF2B5EF4-FFF2-40B4-BE49-F238E27FC236}">
                <a16:creationId xmlns:a16="http://schemas.microsoft.com/office/drawing/2014/main" id="{E05349CE-B869-0F43-8346-B1A128132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93799"/>
            <a:ext cx="3581399" cy="3581399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C24C058-C4C4-0247-84F5-0FE02B600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03" y="2209800"/>
            <a:ext cx="3581399" cy="3581399"/>
          </a:xfrm>
          <a:prstGeom prst="rect">
            <a:avLst/>
          </a:prstGeom>
        </p:spPr>
      </p:pic>
      <p:pic>
        <p:nvPicPr>
          <p:cNvPr id="7" name="Picture 6" descr="A close-up of a skull&#10;&#10;Description automatically generated with medium confidence">
            <a:extLst>
              <a:ext uri="{FF2B5EF4-FFF2-40B4-BE49-F238E27FC236}">
                <a16:creationId xmlns:a16="http://schemas.microsoft.com/office/drawing/2014/main" id="{5C253903-73ED-024F-A650-FE7521F36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03" y="2344148"/>
            <a:ext cx="3312702" cy="33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36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Differential</a:t>
            </a:r>
          </a:p>
        </p:txBody>
      </p:sp>
    </p:spTree>
    <p:extLst>
      <p:ext uri="{BB962C8B-B14F-4D97-AF65-F5344CB8AC3E}">
        <p14:creationId xmlns:p14="http://schemas.microsoft.com/office/powerpoint/2010/main" val="320547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Next steps?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9350D-C4F3-244E-B692-580732E7CBA8}"/>
              </a:ext>
            </a:extLst>
          </p:cNvPr>
          <p:cNvSpPr txBox="1"/>
          <p:nvPr/>
        </p:nvSpPr>
        <p:spPr>
          <a:xfrm>
            <a:off x="1600200" y="2035538"/>
            <a:ext cx="9768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Orbitotomy and diagnostic biopsy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Baseline testing: OCT ON/Macula WNL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4408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" y="-1"/>
            <a:ext cx="12222480" cy="6875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7721" y="1143000"/>
            <a:ext cx="264187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Lymphocytic aggregate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0" y="1941007"/>
            <a:ext cx="223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Adipose tissue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01" y="609600"/>
            <a:ext cx="95249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34849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99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1905000"/>
            <a:ext cx="223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Skeletal muscle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29800" y="1371600"/>
            <a:ext cx="95249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31595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1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8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714500" y="2667001"/>
            <a:ext cx="8763000" cy="4190999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r>
              <a:rPr lang="en-US" sz="3200" dirty="0"/>
              <a:t>76M presents with 3 months of progressive RUL swelling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E738C-AB76-5841-8745-46254046F79F}"/>
              </a:ext>
            </a:extLst>
          </p:cNvPr>
          <p:cNvSpPr txBox="1"/>
          <p:nvPr/>
        </p:nvSpPr>
        <p:spPr>
          <a:xfrm>
            <a:off x="1676400" y="109408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Chief Complaint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B888DD-2933-564B-B9FD-A14C4C8C9FFF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9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ight Arrow 4"/>
          <p:cNvSpPr/>
          <p:nvPr/>
        </p:nvSpPr>
        <p:spPr>
          <a:xfrm>
            <a:off x="4724400" y="1643011"/>
            <a:ext cx="609600" cy="26198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181600" y="3429000"/>
            <a:ext cx="609600" cy="26198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8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ight Arrow 5"/>
          <p:cNvSpPr/>
          <p:nvPr/>
        </p:nvSpPr>
        <p:spPr>
          <a:xfrm>
            <a:off x="3200400" y="1793824"/>
            <a:ext cx="609600" cy="26198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7086600" y="4150048"/>
            <a:ext cx="609600" cy="26198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96400" y="1219200"/>
            <a:ext cx="264187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Lymphocytic aggregate</a:t>
            </a:r>
          </a:p>
        </p:txBody>
      </p:sp>
    </p:spTree>
    <p:extLst>
      <p:ext uri="{BB962C8B-B14F-4D97-AF65-F5344CB8AC3E}">
        <p14:creationId xmlns:p14="http://schemas.microsoft.com/office/powerpoint/2010/main" val="2924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71" t="-190" b="18454"/>
          <a:stretch/>
        </p:blipFill>
        <p:spPr>
          <a:xfrm>
            <a:off x="6400799" y="1"/>
            <a:ext cx="5791201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394" b="20392"/>
          <a:stretch/>
        </p:blipFill>
        <p:spPr>
          <a:xfrm>
            <a:off x="6400800" y="3298047"/>
            <a:ext cx="5876611" cy="3572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4" b="26897"/>
          <a:stretch/>
        </p:blipFill>
        <p:spPr>
          <a:xfrm>
            <a:off x="-21020" y="3298047"/>
            <a:ext cx="6316337" cy="35725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160" b="38070"/>
          <a:stretch/>
        </p:blipFill>
        <p:spPr>
          <a:xfrm>
            <a:off x="-1" y="1"/>
            <a:ext cx="6324601" cy="320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74" t="14983" r="3678" b="10100"/>
          <a:stretch/>
        </p:blipFill>
        <p:spPr>
          <a:xfrm>
            <a:off x="3733800" y="1594372"/>
            <a:ext cx="5181600" cy="3297382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1"/>
            <a:ext cx="21336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Cytokeratins, NKX3.1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10322" y="-8373"/>
            <a:ext cx="77037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CD45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3800" y="1548148"/>
            <a:ext cx="914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SOX10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2" y="3259025"/>
            <a:ext cx="914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S100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61496" y="3228895"/>
            <a:ext cx="12192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Melan-A</a:t>
            </a:r>
          </a:p>
        </p:txBody>
      </p:sp>
    </p:spTree>
    <p:extLst>
      <p:ext uri="{BB962C8B-B14F-4D97-AF65-F5344CB8AC3E}">
        <p14:creationId xmlns:p14="http://schemas.microsoft.com/office/powerpoint/2010/main" val="3394105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68509"/>
            <a:ext cx="607822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immunohistochemical studies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228" y="-76200"/>
            <a:ext cx="5732772" cy="32246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22" t="26109" r="-377" b="-1"/>
          <a:stretch/>
        </p:blipFill>
        <p:spPr>
          <a:xfrm>
            <a:off x="-76200" y="3200400"/>
            <a:ext cx="6459226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596" r="4031"/>
          <a:stretch/>
        </p:blipFill>
        <p:spPr>
          <a:xfrm>
            <a:off x="6459227" y="3235185"/>
            <a:ext cx="5732773" cy="3647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9228" y="10750"/>
            <a:ext cx="914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BRAF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200400"/>
            <a:ext cx="914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BAP1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9228" y="3200400"/>
            <a:ext cx="914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PRAME</a:t>
            </a:r>
          </a:p>
        </p:txBody>
      </p:sp>
    </p:spTree>
    <p:extLst>
      <p:ext uri="{BB962C8B-B14F-4D97-AF65-F5344CB8AC3E}">
        <p14:creationId xmlns:p14="http://schemas.microsoft.com/office/powerpoint/2010/main" val="2090950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Further workup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CAEF-4F05-0143-8D87-2802C1EABFEC}"/>
              </a:ext>
            </a:extLst>
          </p:cNvPr>
          <p:cNvSpPr txBox="1"/>
          <p:nvPr/>
        </p:nvSpPr>
        <p:spPr>
          <a:xfrm>
            <a:off x="1066800" y="1676400"/>
            <a:ext cx="99060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Thought to be metastatic melanoma  given involvement of the muscle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Sent to medical oncology for systemic workup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94B0C-206C-EC43-946D-F674433587D6}"/>
              </a:ext>
            </a:extLst>
          </p:cNvPr>
          <p:cNvSpPr txBox="1"/>
          <p:nvPr/>
        </p:nvSpPr>
        <p:spPr>
          <a:xfrm>
            <a:off x="1058333" y="3432833"/>
            <a:ext cx="9753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CT chest/abdomen/pelvis – negative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MRI brain – no metastatic lesions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Skin exam – no cutaneous lesions concerning for malignancy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Repeat Ophthalmic exam – no signs of a primary conjunctival, uveal, or cutaneous melanocytic lesion, including </a:t>
            </a:r>
            <a:r>
              <a:rPr lang="en-US" sz="2500" dirty="0" err="1"/>
              <a:t>oculodermal</a:t>
            </a:r>
            <a:r>
              <a:rPr lang="en-US" sz="2500" dirty="0"/>
              <a:t> </a:t>
            </a:r>
            <a:r>
              <a:rPr lang="en-US" sz="2500" dirty="0" err="1"/>
              <a:t>melanocytosis</a:t>
            </a:r>
            <a:r>
              <a:rPr lang="en-US" sz="2500" dirty="0"/>
              <a:t> (nevus of Ota). </a:t>
            </a:r>
          </a:p>
        </p:txBody>
      </p:sp>
    </p:spTree>
    <p:extLst>
      <p:ext uri="{BB962C8B-B14F-4D97-AF65-F5344CB8AC3E}">
        <p14:creationId xmlns:p14="http://schemas.microsoft.com/office/powerpoint/2010/main" val="166398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Genetic Profiling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CAEF-4F05-0143-8D87-2802C1EABFEC}"/>
              </a:ext>
            </a:extLst>
          </p:cNvPr>
          <p:cNvSpPr txBox="1"/>
          <p:nvPr/>
        </p:nvSpPr>
        <p:spPr>
          <a:xfrm>
            <a:off x="1066800" y="16764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22E2D2C-9C00-A545-8D64-6AF6B2C90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481" y="1438135"/>
            <a:ext cx="9931838" cy="1731603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ACFC020C-5B5E-CA42-86FA-5DB2F2915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678" y="3312472"/>
            <a:ext cx="8534400" cy="33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AAFB3C-127F-A946-AD41-2D00423B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34" y="425823"/>
            <a:ext cx="5600054" cy="1349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2BDE06-96CA-234F-B28D-5206AEC981F1}"/>
              </a:ext>
            </a:extLst>
          </p:cNvPr>
          <p:cNvSpPr txBox="1"/>
          <p:nvPr/>
        </p:nvSpPr>
        <p:spPr>
          <a:xfrm>
            <a:off x="533400" y="3429000"/>
            <a:ext cx="1089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POM accounts for &lt;1% of all primary orbital malignancies, with fewer than 90 cases reported in the literature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arise from melanocytes of the leptomeninges or ciliary nerves or from ectopic nests of orbital melanocytes </a:t>
            </a:r>
            <a:r>
              <a:rPr lang="en-US" sz="2000" dirty="0" err="1"/>
              <a:t>andares</a:t>
            </a:r>
            <a:r>
              <a:rPr lang="en-US" sz="2000" dirty="0"/>
              <a:t> often associated with the nevus of Ota (90%), orbital </a:t>
            </a:r>
            <a:r>
              <a:rPr lang="en-US" sz="2000" dirty="0" err="1"/>
              <a:t>melanocytosis</a:t>
            </a:r>
            <a:r>
              <a:rPr lang="en-US" sz="2000" dirty="0"/>
              <a:t> (50%), or cellular blue nevus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Presenting symptoms: unilateral proptosis (73%), decreased visual acuity (32%), periorbital pain (14%), diplopia (15%), and palpable mass (9%)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 MRI, they may exhibit the unique characteristic of T1W hyperintensity and T2W </a:t>
            </a:r>
            <a:r>
              <a:rPr lang="en-US" sz="2000" dirty="0" err="1"/>
              <a:t>hypointensity</a:t>
            </a:r>
            <a:r>
              <a:rPr lang="en-US" sz="2000" dirty="0"/>
              <a:t>, attributed to melanin’s paramagnetic properties. 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81324C9-EF46-6546-BAD5-69AF05687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549" y="607436"/>
            <a:ext cx="5791200" cy="986183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8E38D456-AF61-F745-B2DF-4128911FC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930400"/>
            <a:ext cx="89154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CD4BB9-3534-D44F-BD70-566D3F8F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492" y="304800"/>
            <a:ext cx="7988300" cy="247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F5678-D532-8F4D-B1F6-FA78B79D9766}"/>
              </a:ext>
            </a:extLst>
          </p:cNvPr>
          <p:cNvSpPr txBox="1"/>
          <p:nvPr/>
        </p:nvSpPr>
        <p:spPr>
          <a:xfrm>
            <a:off x="1143000" y="3200400"/>
            <a:ext cx="9525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Cutaneous and conjunctival melanomas harbor UV-signature mutations and exhibit a high mutational burden.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MAPK, KIT, TERT, PDL-1, BRAF</a:t>
            </a:r>
            <a:r>
              <a:rPr lang="en-US" sz="2000" dirty="0"/>
              <a:t> and/or </a:t>
            </a:r>
            <a:r>
              <a:rPr lang="en-US" sz="2000" i="1" dirty="0"/>
              <a:t>NRAS</a:t>
            </a:r>
            <a:r>
              <a:rPr lang="en-US" sz="2000" dirty="0"/>
              <a:t> mutations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Uveal melanoma has a lower mutational burden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GNAQ, GNA11, EIF1AX, SF3B1, </a:t>
            </a:r>
            <a:r>
              <a:rPr lang="en-US" sz="2000" dirty="0"/>
              <a:t>and </a:t>
            </a:r>
            <a:r>
              <a:rPr lang="en-US" sz="2000" i="1" dirty="0"/>
              <a:t>BAP1</a:t>
            </a:r>
            <a:r>
              <a:rPr lang="en-US" sz="2000" dirty="0"/>
              <a:t>  mutations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study by </a:t>
            </a:r>
            <a:r>
              <a:rPr lang="en-US" sz="2000" dirty="0" err="1"/>
              <a:t>Mudhar</a:t>
            </a:r>
            <a:r>
              <a:rPr lang="en-US" sz="2000" dirty="0"/>
              <a:t> et al describes the genetic profiles of 6 cases of POM and divides them into two subgroups: uveal-melanoma-like group and conjunctival-melanoma-like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Postulated that the proximity of the tumor to the conjunctiva and thus UV damage dictates the genetic mutations </a:t>
            </a:r>
          </a:p>
        </p:txBody>
      </p:sp>
    </p:spTree>
    <p:extLst>
      <p:ext uri="{BB962C8B-B14F-4D97-AF65-F5344CB8AC3E}">
        <p14:creationId xmlns:p14="http://schemas.microsoft.com/office/powerpoint/2010/main" val="4147917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Treatment 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0BE63-080F-A243-A611-854EBA962FBC}"/>
              </a:ext>
            </a:extLst>
          </p:cNvPr>
          <p:cNvSpPr txBox="1"/>
          <p:nvPr/>
        </p:nvSpPr>
        <p:spPr>
          <a:xfrm>
            <a:off x="1447800" y="1981200"/>
            <a:ext cx="9677400" cy="181588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Excision vs exenteration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+/-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Adjuvant vs neoadjuvant immunotherapy with PDL1 inhibitors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41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3B2EC-034F-F447-A1ED-44D26953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3199"/>
            <a:ext cx="10515600" cy="34337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Although CTLA-4 and PD-1 inhibitors are widely used in cutaneous melanoma,</a:t>
            </a:r>
            <a:r>
              <a:rPr lang="en-US" baseline="30000" dirty="0"/>
              <a:t> </a:t>
            </a:r>
            <a:r>
              <a:rPr lang="en-US" dirty="0"/>
              <a:t>they have shown less promise in ocular melanomas.</a:t>
            </a:r>
          </a:p>
          <a:p>
            <a:r>
              <a:rPr lang="en-US" dirty="0"/>
              <a:t>Believed that the small mutation burden in uveal melanoma causes decreased recognition by immune cells and explains this lack of benefit to checkpoint inhibitors </a:t>
            </a:r>
          </a:p>
          <a:p>
            <a:r>
              <a:rPr lang="en-US" dirty="0"/>
              <a:t>However, given the high mutational burden in our patient, it as thought to be beneficial</a:t>
            </a:r>
          </a:p>
          <a:p>
            <a:r>
              <a:rPr lang="en-US" dirty="0"/>
              <a:t>Experience with checkpoint inhibitors in POM has yet to be published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1DB9CF7-EA2C-9E42-8DBB-406DBF199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81000"/>
            <a:ext cx="5518150" cy="221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63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87774A-8F4E-4E4D-ADF6-AF820ACBD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711762"/>
            <a:ext cx="4188869" cy="185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D52B1C-A129-7840-A41A-A7A6A1743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590800"/>
            <a:ext cx="4188869" cy="21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31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Surgery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9FA2B-1135-224D-B389-2097549E6ECB}"/>
              </a:ext>
            </a:extLst>
          </p:cNvPr>
          <p:cNvSpPr txBox="1"/>
          <p:nvPr/>
        </p:nvSpPr>
        <p:spPr>
          <a:xfrm>
            <a:off x="1447800" y="1938480"/>
            <a:ext cx="952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Exenteration with free flap  (combined </a:t>
            </a:r>
            <a:r>
              <a:rPr lang="en-US" sz="2500" dirty="0" err="1"/>
              <a:t>oculoplastics</a:t>
            </a:r>
            <a:r>
              <a:rPr lang="en-US" sz="2500" dirty="0"/>
              <a:t>, ENT procedure)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no evidence of cranial base invasion and negative margins were obtained at the orbital apex intra-operatively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No post op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5056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-152400" y="20852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Final pathology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77796"/>
            <a:ext cx="4114801" cy="238020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4497893"/>
            <a:ext cx="3991428" cy="2380203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4477796"/>
            <a:ext cx="3962400" cy="240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752600"/>
            <a:ext cx="969367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Orbital melanoma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 precursor lesion identified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 definitive lymphovascular space invasion identified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Globe not available for evaluation</a:t>
            </a:r>
          </a:p>
        </p:txBody>
      </p:sp>
    </p:spTree>
    <p:extLst>
      <p:ext uri="{BB962C8B-B14F-4D97-AF65-F5344CB8AC3E}">
        <p14:creationId xmlns:p14="http://schemas.microsoft.com/office/powerpoint/2010/main" val="1863807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Post-op course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A29EAF-C897-C44D-AE49-A34BD5360E13}"/>
              </a:ext>
            </a:extLst>
          </p:cNvPr>
          <p:cNvSpPr txBox="1"/>
          <p:nvPr/>
        </p:nvSpPr>
        <p:spPr>
          <a:xfrm>
            <a:off x="1447800" y="1828800"/>
            <a:ext cx="96774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/>
              <a:t>Presumed primary orbital melanoma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Currently receiving adjuvant nivolumab monthly and surveillance PET scan every 3 months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On most recent PET scan he maintains no evidence of metastatic disease.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17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CD0DB-BC19-A848-BEEF-F002CB914344}"/>
              </a:ext>
            </a:extLst>
          </p:cNvPr>
          <p:cNvSpPr txBox="1"/>
          <p:nvPr/>
        </p:nvSpPr>
        <p:spPr>
          <a:xfrm>
            <a:off x="1447800" y="2057400"/>
            <a:ext cx="92202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ea typeface="DengXia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2500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ase of primary orbital melanoma presenting as unilateral lid edema and proptosis</a:t>
            </a:r>
            <a:r>
              <a:rPr lang="en-US" sz="2500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Rare entity, but diagnosis of exclusion given no origin found or systemic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Genetic profiling can prove helpful for diagnosis, prognosis, and treatment modalities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Promising role of immunotherapy in POM </a:t>
            </a:r>
          </a:p>
        </p:txBody>
      </p:sp>
    </p:spTree>
    <p:extLst>
      <p:ext uri="{BB962C8B-B14F-4D97-AF65-F5344CB8AC3E}">
        <p14:creationId xmlns:p14="http://schemas.microsoft.com/office/powerpoint/2010/main" val="2404959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48F82E-BD67-BD4E-B8EF-D8FB77AAD8E7}"/>
              </a:ext>
            </a:extLst>
          </p:cNvPr>
          <p:cNvSpPr/>
          <p:nvPr/>
        </p:nvSpPr>
        <p:spPr>
          <a:xfrm>
            <a:off x="1447800" y="1600200"/>
            <a:ext cx="9448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Shields CL, Shields JA. Ocular melanoma: relatively rare but requiring respect. Clin Dermatol. 2009 Jan-Feb;27(1):122-33. </a:t>
            </a:r>
            <a:r>
              <a:rPr lang="en-US" dirty="0" err="1"/>
              <a:t>doi</a:t>
            </a:r>
            <a:r>
              <a:rPr lang="en-US" dirty="0"/>
              <a:t>: 10.1016/j.clindermatol.2008.09.010. PMID: 19095158.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Modupe O. </a:t>
            </a:r>
            <a:r>
              <a:rPr lang="en-US" dirty="0" err="1"/>
              <a:t>Adetunji</a:t>
            </a:r>
            <a:r>
              <a:rPr lang="en-US" dirty="0"/>
              <a:t> , Brendan McGeehan , Vivian Lee , Maureen G. Maguire &amp; </a:t>
            </a:r>
            <a:r>
              <a:rPr lang="en-US" dirty="0" err="1"/>
              <a:t>César</a:t>
            </a:r>
            <a:r>
              <a:rPr lang="en-US" dirty="0"/>
              <a:t> A. </a:t>
            </a:r>
            <a:r>
              <a:rPr lang="en-US" dirty="0" err="1"/>
              <a:t>Briceño</a:t>
            </a:r>
            <a:r>
              <a:rPr lang="en-US" dirty="0"/>
              <a:t> (2020): Primary orbital melanoma: A report of a case and comprehensive review of the literature, Orbit, DOI: 10.1080/01676830.2020.1818265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 </a:t>
            </a:r>
            <a:r>
              <a:rPr lang="en-US" dirty="0" err="1"/>
              <a:t>Tellada</a:t>
            </a:r>
            <a:r>
              <a:rPr lang="en-US" dirty="0"/>
              <a:t> M, Specht CS, McLean IW, </a:t>
            </a:r>
            <a:r>
              <a:rPr lang="en-US" dirty="0" err="1"/>
              <a:t>Grossniklaus</a:t>
            </a:r>
            <a:r>
              <a:rPr lang="en-US" dirty="0"/>
              <a:t> HE, Zimmerman LE. Primary orbital melanomas. </a:t>
            </a:r>
            <a:r>
              <a:rPr lang="en-US" i="1" dirty="0"/>
              <a:t>Ophthalmology</a:t>
            </a:r>
            <a:r>
              <a:rPr lang="en-US" dirty="0"/>
              <a:t>. 1996;103(6):929–932. doi:10.1016/S0161- 6420(96)30585-X.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Mudhar</a:t>
            </a:r>
            <a:r>
              <a:rPr lang="en-US" dirty="0"/>
              <a:t> HS, Doherty RE, Salvi SM, Currie ZI, Tan JH, Sisley K. Genetic profiling of primary orbital melanoma: an analysis of 6 cases with clinicopathologic correlation. </a:t>
            </a:r>
            <a:r>
              <a:rPr lang="en-US" i="1" dirty="0"/>
              <a:t>Ophthalmology</a:t>
            </a:r>
            <a:r>
              <a:rPr lang="en-US" dirty="0"/>
              <a:t>. 2019;126(7):1045–1052. doi:10.1016/j. ophtha.2018.12.047.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Uduma</a:t>
            </a:r>
            <a:r>
              <a:rPr lang="en-US" dirty="0"/>
              <a:t>, UF, </a:t>
            </a:r>
            <a:r>
              <a:rPr lang="en-US" dirty="0" err="1"/>
              <a:t>Titalom</a:t>
            </a:r>
            <a:r>
              <a:rPr lang="en-US" dirty="0"/>
              <a:t>, K. Intra-orbital Malignant Melanoma: Role of </a:t>
            </a:r>
            <a:r>
              <a:rPr lang="en-US" dirty="0" err="1"/>
              <a:t>Mr</a:t>
            </a:r>
            <a:r>
              <a:rPr lang="en-US" dirty="0"/>
              <a:t> Imaging (a Case Report and Literature Review). Glob J Health Sci. 2012 Jan; 4(1):253-258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Schank</a:t>
            </a:r>
            <a:r>
              <a:rPr lang="en-US" dirty="0"/>
              <a:t> TE, Hassel JC. Immunotherapies for the treatment of uveal melanoma—history and future. </a:t>
            </a:r>
            <a:r>
              <a:rPr lang="en-US" i="1" dirty="0"/>
              <a:t>Cancers (Basel)</a:t>
            </a:r>
            <a:r>
              <a:rPr lang="en-US" dirty="0"/>
              <a:t>. 2019;11(8). doi:10.3390/ cancers11081048.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Orloff, M. “Clinical Trials in Metastatic Uveal Melanoma: Immunotherapy.: </a:t>
            </a:r>
            <a:r>
              <a:rPr lang="en-US" dirty="0" err="1"/>
              <a:t>Ocul</a:t>
            </a:r>
            <a:r>
              <a:rPr lang="en-US" dirty="0"/>
              <a:t>. Oncol. </a:t>
            </a:r>
            <a:r>
              <a:rPr lang="en-US" dirty="0" err="1"/>
              <a:t>Pathol</a:t>
            </a:r>
            <a:r>
              <a:rPr lang="en-US" dirty="0"/>
              <a:t>. 2020.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40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A29EAF-C897-C44D-AE49-A34BD5360E13}"/>
              </a:ext>
            </a:extLst>
          </p:cNvPr>
          <p:cNvSpPr txBox="1"/>
          <p:nvPr/>
        </p:nvSpPr>
        <p:spPr>
          <a:xfrm>
            <a:off x="1828800" y="2590800"/>
            <a:ext cx="967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Alison Watson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Tatyana </a:t>
            </a:r>
            <a:r>
              <a:rPr lang="en-US" sz="2400" dirty="0" err="1"/>
              <a:t>Milman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Marlana Orloff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Madalina </a:t>
            </a:r>
            <a:r>
              <a:rPr lang="en-US" sz="2400" dirty="0" err="1"/>
              <a:t>Tuluc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Dr. Adam Flanders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6628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819400"/>
            <a:ext cx="18288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Adipose tissue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5486400"/>
            <a:ext cx="23622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Extraocular muscle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1143000"/>
            <a:ext cx="11049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7416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5695" cy="6921953"/>
          </a:xfrm>
        </p:spPr>
      </p:pic>
    </p:spTree>
    <p:extLst>
      <p:ext uri="{BB962C8B-B14F-4D97-AF65-F5344CB8AC3E}">
        <p14:creationId xmlns:p14="http://schemas.microsoft.com/office/powerpoint/2010/main" val="4168065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2656"/>
            <a:ext cx="9544816" cy="6825343"/>
          </a:xfrm>
        </p:spPr>
      </p:pic>
      <p:sp>
        <p:nvSpPr>
          <p:cNvPr id="5" name="TextBox 4"/>
          <p:cNvSpPr txBox="1"/>
          <p:nvPr/>
        </p:nvSpPr>
        <p:spPr>
          <a:xfrm>
            <a:off x="5760218" y="299279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Peripheral nerve</a:t>
            </a:r>
          </a:p>
        </p:txBody>
      </p:sp>
    </p:spTree>
    <p:extLst>
      <p:ext uri="{BB962C8B-B14F-4D97-AF65-F5344CB8AC3E}">
        <p14:creationId xmlns:p14="http://schemas.microsoft.com/office/powerpoint/2010/main" val="7783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98400" cy="708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2069068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Optic nerve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800" y="2069068"/>
            <a:ext cx="147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Dura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63200" y="2016314"/>
            <a:ext cx="11049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Tumor</a:t>
            </a:r>
          </a:p>
        </p:txBody>
      </p:sp>
    </p:spTree>
    <p:extLst>
      <p:ext uri="{BB962C8B-B14F-4D97-AF65-F5344CB8AC3E}">
        <p14:creationId xmlns:p14="http://schemas.microsoft.com/office/powerpoint/2010/main" val="198682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11506200" cy="5715000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76M with 3 months of progressive RUL swelling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Positive ROS: burning pain, epiphora, mechanical superior visual field defect from his eyelid and intermittent double vision on downgaze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Negative ROS: no blurry vision, F/F, pain with EOM, HA, PT, oropharyngeal symptoms, fevers/chills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Previously diagnosed with allergies and possible sinusitis- treated with a course of antibiotics and Medrol dose pack without relief.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E738C-AB76-5841-8745-46254046F79F}"/>
              </a:ext>
            </a:extLst>
          </p:cNvPr>
          <p:cNvSpPr txBox="1"/>
          <p:nvPr/>
        </p:nvSpPr>
        <p:spPr>
          <a:xfrm>
            <a:off x="4648200" y="109408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HPI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B888DD-2933-564B-B9FD-A14C4C8C9FFF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6330"/>
            <a:ext cx="12221029" cy="6874329"/>
          </a:xfrm>
        </p:spPr>
      </p:pic>
      <p:sp>
        <p:nvSpPr>
          <p:cNvPr id="6" name="TextBox 5"/>
          <p:cNvSpPr txBox="1"/>
          <p:nvPr/>
        </p:nvSpPr>
        <p:spPr>
          <a:xfrm>
            <a:off x="3581400" y="3520609"/>
            <a:ext cx="3829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Segmental optic atrophy</a:t>
            </a:r>
          </a:p>
        </p:txBody>
      </p:sp>
    </p:spTree>
    <p:extLst>
      <p:ext uri="{BB962C8B-B14F-4D97-AF65-F5344CB8AC3E}">
        <p14:creationId xmlns:p14="http://schemas.microsoft.com/office/powerpoint/2010/main" val="3693757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1066800" y="208526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Repeat exam 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6CAEF-4F05-0143-8D87-2802C1EABFEC}"/>
              </a:ext>
            </a:extLst>
          </p:cNvPr>
          <p:cNvSpPr txBox="1"/>
          <p:nvPr/>
        </p:nvSpPr>
        <p:spPr>
          <a:xfrm>
            <a:off x="6477000" y="1676400"/>
            <a:ext cx="441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August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20/100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3+ APD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Central scotoma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Motility - -3 abduction, -3 supraduction, -3 </a:t>
            </a:r>
            <a:r>
              <a:rPr lang="en-US" dirty="0" err="1"/>
              <a:t>infrafuction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Lids – complete ptosis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Conjunctiva – No </a:t>
            </a:r>
            <a:r>
              <a:rPr lang="en-US" dirty="0" err="1"/>
              <a:t>melanocytosis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DFE – no e/o nevus or suspicious mass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520FA-A6D1-E942-8403-C2CF7713A396}"/>
              </a:ext>
            </a:extLst>
          </p:cNvPr>
          <p:cNvSpPr txBox="1"/>
          <p:nvPr/>
        </p:nvSpPr>
        <p:spPr>
          <a:xfrm>
            <a:off x="1447800" y="1828800"/>
            <a:ext cx="441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20/25 -1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Pupils reactive, no APD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CVF – full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Motility - -1 abduction, -1 </a:t>
            </a:r>
            <a:r>
              <a:rPr lang="en-US" dirty="0" err="1"/>
              <a:t>infraduction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Lids – 2mm mechanical ptosis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8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020855" y="391438"/>
            <a:ext cx="0" cy="6075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31688" y="391438"/>
            <a:ext cx="0" cy="6075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020855" y="3429000"/>
            <a:ext cx="77870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48915" y="547420"/>
            <a:ext cx="340812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Past Ocular History</a:t>
            </a:r>
          </a:p>
          <a:p>
            <a:endParaRPr lang="en-US" sz="1500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Myopia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past ocular surgery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9149" y="627733"/>
            <a:ext cx="370687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Past Medical History</a:t>
            </a:r>
          </a:p>
          <a:p>
            <a:endParaRPr lang="en-US" sz="1500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Follicular lymphoma of R arm &amp; bronchus (s/p radiation and rituximab, no e/o recurrence on recent PET)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Prostate cancer (in remission without metastatic disease)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Cutaneous SCC of L brow and forehead (s/p Mohs, no recurrence)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HTN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HLD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75519" y="3601631"/>
            <a:ext cx="393292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Social History</a:t>
            </a:r>
          </a:p>
          <a:p>
            <a:endParaRPr lang="en-US" sz="1500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Social drinker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Never smoker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No IVDU, no marijuana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609798" y="3601631"/>
            <a:ext cx="309624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Family History</a:t>
            </a:r>
          </a:p>
          <a:p>
            <a:endParaRPr lang="en-US" sz="1500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Non-contributory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82089" y="516792"/>
            <a:ext cx="1848839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Medications</a:t>
            </a:r>
          </a:p>
          <a:p>
            <a:endParaRPr lang="en-US" sz="1500" u="sng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Levothyroxine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Atorvastatin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8A93E75-BEE9-1F4E-8AC4-F9C87B112D5F}"/>
              </a:ext>
            </a:extLst>
          </p:cNvPr>
          <p:cNvGrpSpPr/>
          <p:nvPr/>
        </p:nvGrpSpPr>
        <p:grpSpPr>
          <a:xfrm>
            <a:off x="1344257" y="1729001"/>
            <a:ext cx="2061091" cy="1200329"/>
            <a:chOff x="1922778" y="449161"/>
            <a:chExt cx="2061091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1922778" y="647484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FF"/>
                  </a:solidFill>
                </a:rPr>
                <a:t>V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1017" y="449161"/>
              <a:ext cx="7427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venir Light"/>
                  <a:cs typeface="Avenir Light"/>
                </a:rPr>
                <a:t>&lt;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38761" y="1146332"/>
              <a:ext cx="402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cc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08547" y="520065"/>
              <a:ext cx="1175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20/25-1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08547" y="1084777"/>
              <a:ext cx="925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20/20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A589BF-7D4E-D44E-88C2-A8B9D85AD61C}"/>
              </a:ext>
            </a:extLst>
          </p:cNvPr>
          <p:cNvGrpSpPr/>
          <p:nvPr/>
        </p:nvGrpSpPr>
        <p:grpSpPr>
          <a:xfrm>
            <a:off x="4506231" y="1709230"/>
            <a:ext cx="3323176" cy="1200329"/>
            <a:chOff x="4343400" y="443120"/>
            <a:chExt cx="3323176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4343400" y="663714"/>
              <a:ext cx="4491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16165" y="443120"/>
              <a:ext cx="8002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venir Light"/>
                  <a:cs typeface="Avenir Light"/>
                </a:rPr>
                <a:t>&lt;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61521" y="536267"/>
              <a:ext cx="23050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Reactive, no APD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61521" y="970251"/>
              <a:ext cx="23050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Reactive, no APD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4FB8FF-71D5-654F-906D-F32DEBA1D12B}"/>
              </a:ext>
            </a:extLst>
          </p:cNvPr>
          <p:cNvGrpSpPr/>
          <p:nvPr/>
        </p:nvGrpSpPr>
        <p:grpSpPr>
          <a:xfrm>
            <a:off x="8684284" y="1729000"/>
            <a:ext cx="1305399" cy="1200329"/>
            <a:chOff x="7010400" y="454347"/>
            <a:chExt cx="1305399" cy="1200329"/>
          </a:xfrm>
        </p:grpSpPr>
        <p:sp>
          <p:nvSpPr>
            <p:cNvPr id="6" name="TextBox 5"/>
            <p:cNvSpPr txBox="1"/>
            <p:nvPr/>
          </p:nvSpPr>
          <p:spPr>
            <a:xfrm>
              <a:off x="7010400" y="651401"/>
              <a:ext cx="4347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FF"/>
                  </a:solidFill>
                </a:rPr>
                <a:t>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37969" y="454347"/>
              <a:ext cx="8002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venir Light"/>
                  <a:cs typeface="Avenir Light"/>
                </a:rPr>
                <a:t>&lt;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97539" y="1106872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06898" y="510742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25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20150" y="1084777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20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720EFB-F558-394F-A5C8-4BA6ECE04A73}"/>
              </a:ext>
            </a:extLst>
          </p:cNvPr>
          <p:cNvGrpSpPr/>
          <p:nvPr/>
        </p:nvGrpSpPr>
        <p:grpSpPr>
          <a:xfrm>
            <a:off x="1820669" y="3634734"/>
            <a:ext cx="4827530" cy="1200329"/>
            <a:chOff x="3200400" y="2064279"/>
            <a:chExt cx="4827530" cy="120032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9E5289-B07A-824D-BE55-7A25F39CED89}"/>
                </a:ext>
              </a:extLst>
            </p:cNvPr>
            <p:cNvSpPr txBox="1"/>
            <p:nvPr/>
          </p:nvSpPr>
          <p:spPr>
            <a:xfrm>
              <a:off x="3200400" y="2286000"/>
              <a:ext cx="9861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FF"/>
                  </a:solidFill>
                </a:rPr>
                <a:t>CVF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415ED0-3891-8145-A1B0-88CEEAF5CD8B}"/>
                </a:ext>
              </a:extLst>
            </p:cNvPr>
            <p:cNvSpPr txBox="1"/>
            <p:nvPr/>
          </p:nvSpPr>
          <p:spPr>
            <a:xfrm>
              <a:off x="4038600" y="2064279"/>
              <a:ext cx="8002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venir Light"/>
                  <a:cs typeface="Avenir Light"/>
                </a:rPr>
                <a:t>&lt;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A1909E-E786-AD43-BB3A-6078D1855DAC}"/>
                </a:ext>
              </a:extLst>
            </p:cNvPr>
            <p:cNvSpPr txBox="1"/>
            <p:nvPr/>
          </p:nvSpPr>
          <p:spPr>
            <a:xfrm>
              <a:off x="4661303" y="2141223"/>
              <a:ext cx="3366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Full when lifting upper lid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5A2ACF-6EE9-3949-B5D9-1444B97E7EC6}"/>
                </a:ext>
              </a:extLst>
            </p:cNvPr>
            <p:cNvSpPr txBox="1"/>
            <p:nvPr/>
          </p:nvSpPr>
          <p:spPr>
            <a:xfrm>
              <a:off x="4661303" y="2663287"/>
              <a:ext cx="628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Full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0CAF2C-8013-0041-9C60-C125A31A145C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409C7A4-5A57-064D-9350-36716CD4AA08}"/>
              </a:ext>
            </a:extLst>
          </p:cNvPr>
          <p:cNvSpPr txBox="1"/>
          <p:nvPr/>
        </p:nvSpPr>
        <p:spPr>
          <a:xfrm>
            <a:off x="4648200" y="109408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Exam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3B899D-79CE-0540-859A-4F6164C0591E}"/>
              </a:ext>
            </a:extLst>
          </p:cNvPr>
          <p:cNvGrpSpPr/>
          <p:nvPr/>
        </p:nvGrpSpPr>
        <p:grpSpPr>
          <a:xfrm>
            <a:off x="3405348" y="5256900"/>
            <a:ext cx="6250177" cy="1200329"/>
            <a:chOff x="3200400" y="2077732"/>
            <a:chExt cx="2834376" cy="120032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59ECE30-00C8-6247-B457-1361796A6923}"/>
                </a:ext>
              </a:extLst>
            </p:cNvPr>
            <p:cNvSpPr txBox="1"/>
            <p:nvPr/>
          </p:nvSpPr>
          <p:spPr>
            <a:xfrm>
              <a:off x="3200400" y="2286000"/>
              <a:ext cx="18213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FF"/>
                  </a:solidFill>
                </a:rPr>
                <a:t>Motility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48FC33-3E5E-5145-B7F2-A3F7C616E7CB}"/>
                </a:ext>
              </a:extLst>
            </p:cNvPr>
            <p:cNvSpPr txBox="1"/>
            <p:nvPr/>
          </p:nvSpPr>
          <p:spPr>
            <a:xfrm>
              <a:off x="3995094" y="2077732"/>
              <a:ext cx="5257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venir Light"/>
                  <a:cs typeface="Avenir Light"/>
                </a:rPr>
                <a:t>&lt;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53AA12-F0EC-3048-B556-2581FA5D56B0}"/>
                </a:ext>
              </a:extLst>
            </p:cNvPr>
            <p:cNvSpPr txBox="1"/>
            <p:nvPr/>
          </p:nvSpPr>
          <p:spPr>
            <a:xfrm>
              <a:off x="4332889" y="2169538"/>
              <a:ext cx="1701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-1 abduction, -1 </a:t>
              </a:r>
              <a:r>
                <a:rPr lang="en-US" sz="2400" dirty="0" err="1">
                  <a:solidFill>
                    <a:srgbClr val="FFFFFF"/>
                  </a:solidFill>
                </a:rPr>
                <a:t>infraduction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4A4DDD3-CF4A-9B4D-910F-EA9E3B6541C6}"/>
                </a:ext>
              </a:extLst>
            </p:cNvPr>
            <p:cNvSpPr txBox="1"/>
            <p:nvPr/>
          </p:nvSpPr>
          <p:spPr>
            <a:xfrm>
              <a:off x="4349357" y="2662847"/>
              <a:ext cx="285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Full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12D072-DC45-584C-809B-EC82B418F44A}"/>
              </a:ext>
            </a:extLst>
          </p:cNvPr>
          <p:cNvGrpSpPr/>
          <p:nvPr/>
        </p:nvGrpSpPr>
        <p:grpSpPr>
          <a:xfrm>
            <a:off x="7257375" y="3654663"/>
            <a:ext cx="2748371" cy="1200329"/>
            <a:chOff x="3422159" y="2076557"/>
            <a:chExt cx="2748371" cy="120032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8A738D-8667-254D-8AF8-469AE707BF43}"/>
                </a:ext>
              </a:extLst>
            </p:cNvPr>
            <p:cNvSpPr txBox="1"/>
            <p:nvPr/>
          </p:nvSpPr>
          <p:spPr>
            <a:xfrm>
              <a:off x="3422159" y="2288884"/>
              <a:ext cx="12971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FF"/>
                  </a:solidFill>
                </a:rPr>
                <a:t>Color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47EF54-C4EB-494A-8CD0-C85451217A33}"/>
                </a:ext>
              </a:extLst>
            </p:cNvPr>
            <p:cNvSpPr txBox="1"/>
            <p:nvPr/>
          </p:nvSpPr>
          <p:spPr>
            <a:xfrm>
              <a:off x="4687051" y="2076557"/>
              <a:ext cx="8002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venir Light"/>
                  <a:cs typeface="Avenir Light"/>
                </a:rPr>
                <a:t>&lt;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FE23AF-6F94-AD4D-A1B4-8382D2AA162F}"/>
                </a:ext>
              </a:extLst>
            </p:cNvPr>
            <p:cNvSpPr txBox="1"/>
            <p:nvPr/>
          </p:nvSpPr>
          <p:spPr>
            <a:xfrm>
              <a:off x="5556259" y="2177643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8/8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A6DBF9-B94D-AB46-9CFF-F168E91612CA}"/>
                </a:ext>
              </a:extLst>
            </p:cNvPr>
            <p:cNvSpPr txBox="1"/>
            <p:nvPr/>
          </p:nvSpPr>
          <p:spPr>
            <a:xfrm>
              <a:off x="5556259" y="2676721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8/8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1A6EA1A-20A1-AA46-B951-6D84F9C1C5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360608"/>
              </p:ext>
            </p:extLst>
          </p:nvPr>
        </p:nvGraphicFramePr>
        <p:xfrm>
          <a:off x="609600" y="1676400"/>
          <a:ext cx="10820400" cy="4374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7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1+ periorbital edema, non tender, no V1/V2 hypesthesia. + relative proptosis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External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WNL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2mm mechanical ptosis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Lids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41653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1+ injection, inferior chemosis. No corkscrewing of vessels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Conjunctiva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White and Quiet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Clear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Cornea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Deep</a:t>
                      </a:r>
                      <a:r>
                        <a:rPr lang="en-US" sz="2000" baseline="0" dirty="0">
                          <a:solidFill>
                            <a:schemeClr val="bg2"/>
                          </a:solidFill>
                        </a:rPr>
                        <a:t> and Quiet</a:t>
                      </a:r>
                      <a:endParaRPr lang="en-US" sz="20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Anterior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Deep and Quiet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Flat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Iris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2+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2+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Anterior Exam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DDA39-FB18-EB41-A089-F8F4BC79984A}"/>
              </a:ext>
            </a:extLst>
          </p:cNvPr>
          <p:cNvSpPr txBox="1"/>
          <p:nvPr/>
        </p:nvSpPr>
        <p:spPr>
          <a:xfrm>
            <a:off x="3992995" y="6078287"/>
            <a:ext cx="4053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Hertel- 105, 20, 15</a:t>
            </a:r>
          </a:p>
        </p:txBody>
      </p:sp>
    </p:spTree>
    <p:extLst>
      <p:ext uri="{BB962C8B-B14F-4D97-AF65-F5344CB8AC3E}">
        <p14:creationId xmlns:p14="http://schemas.microsoft.com/office/powerpoint/2010/main" val="77856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DFE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051377-914B-C649-8FF2-3A48AEFCA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446294"/>
              </p:ext>
            </p:extLst>
          </p:nvPr>
        </p:nvGraphicFramePr>
        <p:xfrm>
          <a:off x="609600" y="1676400"/>
          <a:ext cx="10896599" cy="349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0679">
                  <a:extLst>
                    <a:ext uri="{9D8B030D-6E8A-4147-A177-3AD203B41FA5}">
                      <a16:colId xmlns:a16="http://schemas.microsoft.com/office/drawing/2014/main" val="4262172267"/>
                    </a:ext>
                  </a:extLst>
                </a:gridCol>
                <a:gridCol w="3580679">
                  <a:extLst>
                    <a:ext uri="{9D8B030D-6E8A-4147-A177-3AD203B41FA5}">
                      <a16:colId xmlns:a16="http://schemas.microsoft.com/office/drawing/2014/main" val="1457174451"/>
                    </a:ext>
                  </a:extLst>
                </a:gridCol>
                <a:gridCol w="3735241">
                  <a:extLst>
                    <a:ext uri="{9D8B030D-6E8A-4147-A177-3AD203B41FA5}">
                      <a16:colId xmlns:a16="http://schemas.microsoft.com/office/drawing/2014/main" val="377587459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0319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+PVD, no vit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Vitreous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+PVD, no vit cell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25413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Sharp margins, no pallor or heme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 C/D 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Disc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Sharp margins, no pallor or heme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2"/>
                          </a:solidFill>
                        </a:rPr>
                        <a:t> C/D 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40366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No edema or hemorrhage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Macula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No edema or hemorrhage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890588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Vessels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73646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No retinal lesions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/>
                          </a:solidFill>
                        </a:rPr>
                        <a:t>Periphery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No retinal lesions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998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53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FE231E-CB2C-314E-AC1D-9AC1CB4AD6F6}"/>
              </a:ext>
            </a:extLst>
          </p:cNvPr>
          <p:cNvCxnSpPr>
            <a:cxnSpLocks/>
          </p:cNvCxnSpPr>
          <p:nvPr/>
        </p:nvCxnSpPr>
        <p:spPr>
          <a:xfrm>
            <a:off x="1447800" y="1295400"/>
            <a:ext cx="9220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948C2A-FC80-A343-BA30-F7BB24DA91C9}"/>
              </a:ext>
            </a:extLst>
          </p:cNvPr>
          <p:cNvSpPr txBox="1"/>
          <p:nvPr/>
        </p:nvSpPr>
        <p:spPr>
          <a:xfrm>
            <a:off x="2331720" y="208526"/>
            <a:ext cx="7528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Further workup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9350D-C4F3-244E-B692-580732E7CBA8}"/>
              </a:ext>
            </a:extLst>
          </p:cNvPr>
          <p:cNvSpPr txBox="1"/>
          <p:nvPr/>
        </p:nvSpPr>
        <p:spPr>
          <a:xfrm>
            <a:off x="1485900" y="1843950"/>
            <a:ext cx="922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Initial differential?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Further workup?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Labs?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Imaging?</a:t>
            </a:r>
          </a:p>
        </p:txBody>
      </p:sp>
    </p:spTree>
    <p:extLst>
      <p:ext uri="{BB962C8B-B14F-4D97-AF65-F5344CB8AC3E}">
        <p14:creationId xmlns:p14="http://schemas.microsoft.com/office/powerpoint/2010/main" val="3230944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phthalmology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94827</TotalTime>
  <Words>1730</Words>
  <Application>Microsoft Office PowerPoint</Application>
  <PresentationFormat>Widescreen</PresentationFormat>
  <Paragraphs>314</Paragraphs>
  <Slides>41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Avenir Light</vt:lpstr>
      <vt:lpstr>Calibri</vt:lpstr>
      <vt:lpstr>Calibri Light</vt:lpstr>
      <vt:lpstr>DengXian</vt:lpstr>
      <vt:lpstr>Office Theme</vt:lpstr>
      <vt:lpstr>Chief’s Rounds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immunohistochemical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Chiefs’ Rounds</dc:title>
  <dc:creator>Jordan Deaner</dc:creator>
  <cp:lastModifiedBy>Tatyana Milman</cp:lastModifiedBy>
  <cp:revision>467</cp:revision>
  <dcterms:created xsi:type="dcterms:W3CDTF">2018-02-10T22:55:25Z</dcterms:created>
  <dcterms:modified xsi:type="dcterms:W3CDTF">2022-01-18T18:00:07Z</dcterms:modified>
</cp:coreProperties>
</file>